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4" r:id="rId3"/>
    <p:sldId id="287" r:id="rId4"/>
    <p:sldId id="292" r:id="rId5"/>
    <p:sldId id="293" r:id="rId6"/>
    <p:sldId id="286" r:id="rId7"/>
    <p:sldId id="279" r:id="rId8"/>
    <p:sldId id="258" r:id="rId9"/>
    <p:sldId id="299" r:id="rId10"/>
    <p:sldId id="300" r:id="rId11"/>
    <p:sldId id="301" r:id="rId12"/>
    <p:sldId id="302" r:id="rId13"/>
    <p:sldId id="298" r:id="rId14"/>
    <p:sldId id="260" r:id="rId15"/>
    <p:sldId id="261" r:id="rId16"/>
    <p:sldId id="277" r:id="rId17"/>
    <p:sldId id="273" r:id="rId18"/>
    <p:sldId id="268" r:id="rId19"/>
    <p:sldId id="272" r:id="rId20"/>
    <p:sldId id="269" r:id="rId21"/>
    <p:sldId id="267" r:id="rId22"/>
  </p:sldIdLst>
  <p:sldSz cx="9144000" cy="6858000" type="screen4x3"/>
  <p:notesSz cx="6797675" cy="9926638"/>
  <p:defaultTextStyle>
    <a:defPPr>
      <a:defRPr lang="en-GB"/>
    </a:defPPr>
    <a:lvl1pPr algn="l" defTabSz="449263" rtl="0" fontAlgn="base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1pPr>
    <a:lvl2pPr marL="457200" algn="l" defTabSz="449263" rtl="0" fontAlgn="base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2pPr>
    <a:lvl3pPr marL="914400" algn="l" defTabSz="449263" rtl="0" fontAlgn="base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3pPr>
    <a:lvl4pPr marL="1371600" algn="l" defTabSz="449263" rtl="0" fontAlgn="base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4pPr>
    <a:lvl5pPr marL="1828800" algn="l" defTabSz="449263" rtl="0" fontAlgn="base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0000"/>
    <a:srgbClr val="3333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1" autoAdjust="0"/>
    <p:restoredTop sz="93482" autoAdjust="0"/>
  </p:normalViewPr>
  <p:slideViewPr>
    <p:cSldViewPr>
      <p:cViewPr>
        <p:scale>
          <a:sx n="75" d="100"/>
          <a:sy n="75" d="100"/>
        </p:scale>
        <p:origin x="-2298" y="-7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56" y="-96"/>
      </p:cViewPr>
      <p:guideLst>
        <p:guide orient="horz" pos="2902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78648974668275"/>
          <c:y val="0"/>
          <c:w val="0.85524728588661036"/>
          <c:h val="0.9458544839255499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WOHNGELD/SUSSIDIO CASA</c:v>
                </c:pt>
              </c:strCache>
            </c:strRef>
          </c:tx>
          <c:spPr>
            <a:solidFill>
              <a:srgbClr val="FFCC00"/>
            </a:solidFill>
            <a:ln w="13078">
              <a:solidFill>
                <a:schemeClr val="tx1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26156">
                <a:noFill/>
              </a:ln>
            </c:spPr>
            <c:txPr>
              <a:bodyPr rot="-5400000" vert="horz"/>
              <a:lstStyle/>
              <a:p>
                <a:pPr algn="ctr">
                  <a:defRPr sz="87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>
                  <c:v>22000000</c:v>
                </c:pt>
                <c:pt idx="1">
                  <c:v>26351000</c:v>
                </c:pt>
                <c:pt idx="2">
                  <c:v>30180000</c:v>
                </c:pt>
                <c:pt idx="3">
                  <c:v>31623000</c:v>
                </c:pt>
                <c:pt idx="4">
                  <c:v>33967000</c:v>
                </c:pt>
                <c:pt idx="5">
                  <c:v>33953000</c:v>
                </c:pt>
                <c:pt idx="6">
                  <c:v>31681000</c:v>
                </c:pt>
                <c:pt idx="7">
                  <c:v>32947000</c:v>
                </c:pt>
                <c:pt idx="8">
                  <c:v>31155157</c:v>
                </c:pt>
                <c:pt idx="9">
                  <c:v>17400000</c:v>
                </c:pt>
                <c:pt idx="10">
                  <c:v>8500000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cylinder"/>
        <c:axId val="35094528"/>
        <c:axId val="35096832"/>
        <c:axId val="35605568"/>
      </c:bar3DChart>
      <c:catAx>
        <c:axId val="35094528"/>
        <c:scaling>
          <c:orientation val="minMax"/>
        </c:scaling>
        <c:delete val="0"/>
        <c:axPos val="b"/>
        <c:majorGridlines>
          <c:spPr>
            <a:ln w="32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low"/>
        <c:spPr>
          <a:ln w="32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35096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096832"/>
        <c:scaling>
          <c:orientation val="minMax"/>
        </c:scaling>
        <c:delete val="0"/>
        <c:axPos val="l"/>
        <c:majorGridlines>
          <c:spPr>
            <a:ln w="3270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2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35094528"/>
        <c:crosses val="autoZero"/>
        <c:crossBetween val="between"/>
      </c:valAx>
      <c:serAx>
        <c:axId val="35605568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3270">
            <a:solidFill>
              <a:schemeClr val="tx1"/>
            </a:solidFill>
            <a:prstDash val="solid"/>
          </a:ln>
        </c:spPr>
        <c:crossAx val="35096832"/>
        <c:crosses val="autoZero"/>
        <c:tickMarkSkip val="1"/>
      </c:serAx>
      <c:spPr>
        <a:noFill/>
        <a:ln w="26156">
          <a:noFill/>
        </a:ln>
      </c:spPr>
    </c:plotArea>
    <c:legend>
      <c:legendPos val="r"/>
      <c:layout>
        <c:manualLayout>
          <c:xMode val="edge"/>
          <c:yMode val="edge"/>
          <c:x val="0.38600723763570566"/>
          <c:y val="0.86463620981387479"/>
          <c:w val="0.24487334137515079"/>
          <c:h val="3.7225042301184431E-2"/>
        </c:manualLayout>
      </c:layout>
      <c:overlay val="0"/>
      <c:spPr>
        <a:noFill/>
        <a:ln w="26156">
          <a:noFill/>
        </a:ln>
      </c:spPr>
      <c:txPr>
        <a:bodyPr/>
        <a:lstStyle/>
        <a:p>
          <a:pPr>
            <a:defRPr sz="92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4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1" tIns="45935" rIns="91871" bIns="45935" numCol="1" anchor="t" anchorCtr="0" compatLnSpc="1">
            <a:prstTxWarp prst="textNoShape">
              <a:avLst/>
            </a:prstTxWarp>
          </a:bodyPr>
          <a:lstStyle>
            <a:lvl1pPr defTabSz="450850">
              <a:buFont typeface="Times New Roman" charset="0"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765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1" tIns="45935" rIns="91871" bIns="45935" numCol="1" anchor="t" anchorCtr="0" compatLnSpc="1">
            <a:prstTxWarp prst="textNoShape">
              <a:avLst/>
            </a:prstTxWarp>
          </a:bodyPr>
          <a:lstStyle>
            <a:lvl1pPr algn="r" defTabSz="450850">
              <a:buFont typeface="Times New Roman" charset="0"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9275"/>
            <a:ext cx="29765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1" tIns="45935" rIns="91871" bIns="45935" numCol="1" anchor="b" anchorCtr="0" compatLnSpc="1">
            <a:prstTxWarp prst="textNoShape">
              <a:avLst/>
            </a:prstTxWarp>
          </a:bodyPr>
          <a:lstStyle>
            <a:lvl1pPr defTabSz="450850">
              <a:buFont typeface="Times New Roman" charset="0"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439275"/>
            <a:ext cx="29765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1" tIns="45935" rIns="91871" bIns="45935" numCol="1" anchor="b" anchorCtr="0" compatLnSpc="1">
            <a:prstTxWarp prst="textNoShape">
              <a:avLst/>
            </a:prstTxWarp>
          </a:bodyPr>
          <a:lstStyle>
            <a:lvl1pPr algn="r" defTabSz="450850">
              <a:buFont typeface="Times New Roman" charset="0"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501E26D-D933-41AD-8CDD-3C3FFF0FD223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69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5603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6628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732250" y="-11796713"/>
            <a:ext cx="33467675" cy="2509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1038" y="4714875"/>
            <a:ext cx="5430837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</p:spTree>
    <p:extLst>
      <p:ext uri="{BB962C8B-B14F-4D97-AF65-F5344CB8AC3E}">
        <p14:creationId xmlns:p14="http://schemas.microsoft.com/office/powerpoint/2010/main" val="1421765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124076" y="754064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9pPr>
          </a:lstStyle>
          <a:p>
            <a:pPr eaLnBrk="1" hangingPunct="1"/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4876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124076" y="754064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9pPr>
          </a:lstStyle>
          <a:p>
            <a:pPr eaLnBrk="1" hangingPunct="1"/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4876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124076" y="754064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9pPr>
          </a:lstStyle>
          <a:p>
            <a:pPr eaLnBrk="1" hangingPunct="1"/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4876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-11796713"/>
            <a:ext cx="1588" cy="25103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4875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124076" y="754064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9pPr>
          </a:lstStyle>
          <a:p>
            <a:pPr eaLnBrk="1" hangingPunct="1"/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4876"/>
            <a:ext cx="543242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871" tIns="45935" rIns="91871" bIns="45935" anchor="ctr"/>
          <a:lstStyle/>
          <a:p>
            <a:endParaRPr lang="de-DE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561B5-C41A-4BF3-BD0C-59C886739D5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67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F2C6-C94C-4C9D-A927-3866A354EA3C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51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1925" y="463550"/>
            <a:ext cx="1941513" cy="575151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3725" cy="575151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7C65A-0DEA-4974-A2FD-B84DA6EACC0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2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D458D-FF28-4C9D-8B47-13DF42CB799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9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EB8FE-BA7A-4DD0-B0FF-E5DB634767F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47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841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906FE-D135-4717-BAD9-0F95B483650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08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ABFA9-BF7A-421E-8E00-C3D74A781A5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9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DD57A-AB20-46CB-8270-6E6AA17D23F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30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ACE83-5B70-474D-81A3-7C307395159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97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44A29-6EF1-45A9-966B-B449AF3997C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62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CC7B6-13B5-41F2-9D26-2B5D91CF58E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62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7638" cy="143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7638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Klicken Sie, um die Formate des Gliederungstextes zu bearbeiten</a:t>
            </a:r>
          </a:p>
          <a:p>
            <a:pPr lvl="1"/>
            <a:r>
              <a:rPr lang="en-GB" altLang="en-US" smtClean="0"/>
              <a:t>Zweite Gliederungsebene</a:t>
            </a:r>
          </a:p>
          <a:p>
            <a:pPr lvl="2"/>
            <a:r>
              <a:rPr lang="en-GB" altLang="en-US" smtClean="0"/>
              <a:t>Dritte Gliederungsebene</a:t>
            </a:r>
          </a:p>
          <a:p>
            <a:pPr lvl="3"/>
            <a:r>
              <a:rPr lang="en-GB" altLang="en-US" smtClean="0"/>
              <a:t>Vierte Gliederungsebene</a:t>
            </a:r>
          </a:p>
          <a:p>
            <a:pPr lvl="4"/>
            <a:r>
              <a:rPr lang="en-GB" altLang="en-US" smtClean="0"/>
              <a:t>Fünfte Gliederungsebene</a:t>
            </a:r>
          </a:p>
          <a:p>
            <a:pPr lvl="4"/>
            <a:r>
              <a:rPr lang="en-GB" altLang="en-US" smtClean="0"/>
              <a:t>Sechste Gliederungsebene</a:t>
            </a:r>
          </a:p>
          <a:p>
            <a:pPr lvl="4"/>
            <a:r>
              <a:rPr lang="en-GB" altLang="en-US" smtClean="0"/>
              <a:t>Siebente Gliederungsebene</a:t>
            </a:r>
          </a:p>
          <a:p>
            <a:pPr lvl="4"/>
            <a:r>
              <a:rPr lang="en-GB" altLang="en-US" smtClean="0"/>
              <a:t>Achte Gliederungsebene</a:t>
            </a:r>
          </a:p>
          <a:p>
            <a:pPr lvl="4"/>
            <a:r>
              <a:rPr lang="en-GB" altLang="en-US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02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08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02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fld id="{5FF8AE36-6E1E-459A-A4FE-29070981AE7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5pPr>
      <a:lvl6pPr marL="4572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6pPr>
      <a:lvl7pPr marL="9144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7pPr>
      <a:lvl8pPr marL="13716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8pPr>
      <a:lvl9pPr marL="1828800" algn="ctr" defTabSz="449263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ea typeface="MS Gothic" charset="0"/>
          <a:cs typeface="MS Gothic" charset="0"/>
        </a:defRPr>
      </a:lvl9pPr>
    </p:titleStyle>
    <p:bodyStyle>
      <a:lvl1pPr marL="338138" indent="-338138" algn="l" defTabSz="449263" rtl="0" eaLnBrk="0" fontAlgn="base" hangingPunct="0">
        <a:lnSpc>
          <a:spcPct val="81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8188" indent="-280988" algn="l" defTabSz="449263" rtl="0" eaLnBrk="0" fontAlgn="base" hangingPunct="0">
        <a:lnSpc>
          <a:spcPct val="81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81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6.xls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11" Type="http://schemas.openxmlformats.org/officeDocument/2006/relationships/oleObject" Target="../embeddings/Microsoft_Excel_97-2003_Worksheet7.xls"/><Relationship Id="rId5" Type="http://schemas.openxmlformats.org/officeDocument/2006/relationships/oleObject" Target="../embeddings/Microsoft_Excel_97-2003_Worksheet5.xls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Excel_97-2003_Worksheet8.xls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Excel_97-2003_Worksheet9.xls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Excel_97-2003_Worksheet10.xls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Excel_97-2003_Worksheet11.xls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emf"/><Relationship Id="rId5" Type="http://schemas.openxmlformats.org/officeDocument/2006/relationships/oleObject" Target="../embeddings/Microsoft_Excel_97-2003_Worksheet12.xls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4.emf"/><Relationship Id="rId5" Type="http://schemas.openxmlformats.org/officeDocument/2006/relationships/oleObject" Target="../embeddings/Microsoft_Excel_97-2003_Worksheet13.xls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5.emf"/><Relationship Id="rId5" Type="http://schemas.openxmlformats.org/officeDocument/2006/relationships/oleObject" Target="../embeddings/Microsoft_Excel_97-2003_Worksheet14.xls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lum bright="42000" contrast="-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42000" contrast="-74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38313" y="3048000"/>
            <a:ext cx="531495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INSTITUT FÜR DEN SOZIALEN WOHNBAU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DES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LANDES SÜDTIROL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20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ISTITUTO PER L‘EDILIZIA SOCIALE 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DELLA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PROVINCIA AUTONOMA DI BOLZANO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96963" y="609600"/>
            <a:ext cx="69215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HAUSHALTSVORANSCHLAG 2015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32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BILANCIO DI PREVISIONE 2015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ZUSAMMENSETZUNG DER RÜCKSTÄNDE</a:t>
            </a: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MS Gothic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COMPOSIZIONE MOROSITÁ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332581"/>
              </p:ext>
            </p:extLst>
          </p:nvPr>
        </p:nvGraphicFramePr>
        <p:xfrm>
          <a:off x="381000" y="2514600"/>
          <a:ext cx="8356600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Arbeitsblatt" r:id="rId5" imgW="6334220" imgH="2085975" progId="Excel.Sheet.8">
                  <p:embed/>
                </p:oleObj>
              </mc:Choice>
              <mc:Fallback>
                <p:oleObj name="Arbeitsblatt" r:id="rId5" imgW="6334220" imgH="20859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4600"/>
                        <a:ext cx="8356600" cy="276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90600" y="1752600"/>
            <a:ext cx="7315200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 bIns="180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altLang="en-US" sz="2000" b="1">
                <a:solidFill>
                  <a:srgbClr val="CC0000"/>
                </a:solidFill>
                <a:latin typeface="Arial" charset="0"/>
              </a:rPr>
              <a:t>Aussenstände - Arretrati</a:t>
            </a:r>
            <a:endParaRPr lang="it-IT" altLang="en-US" sz="2000" b="1">
              <a:solidFill>
                <a:srgbClr val="CC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380650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Verhältnis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fällige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Rechnungen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 :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Aussenstände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im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Jahresvergleich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 /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Relazione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fatture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scadute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su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morositá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 in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rapporto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annuale</a:t>
            </a:r>
            <a:endParaRPr lang="en-GB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MS Gothic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MS Gothic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Stand /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situazione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 al </a:t>
            </a:r>
            <a:r>
              <a:rPr lang="en-GB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31/10/2014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011334"/>
              </p:ext>
            </p:extLst>
          </p:nvPr>
        </p:nvGraphicFramePr>
        <p:xfrm>
          <a:off x="609600" y="3657600"/>
          <a:ext cx="7874000" cy="261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3" name="Arbeitsblatt" r:id="rId5" imgW="4581430" imgH="1523905" progId="Excel.Sheet.8">
                  <p:embed/>
                </p:oleObj>
              </mc:Choice>
              <mc:Fallback>
                <p:oleObj name="Arbeitsblatt" r:id="rId5" imgW="4581430" imgH="152390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657600"/>
                        <a:ext cx="7874000" cy="261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52759"/>
              </p:ext>
            </p:extLst>
          </p:nvPr>
        </p:nvGraphicFramePr>
        <p:xfrm>
          <a:off x="609600" y="2895600"/>
          <a:ext cx="7848600" cy="557213"/>
        </p:xfrm>
        <a:graphic>
          <a:graphicData uri="http://schemas.openxmlformats.org/drawingml/2006/table">
            <a:tbl>
              <a:tblPr/>
              <a:tblGrid>
                <a:gridCol w="5715000"/>
                <a:gridCol w="2133600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Neue </a:t>
                      </a:r>
                      <a:r>
                        <a:rPr kumimoji="0" 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Aussenstände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2014: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Nuova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morositá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2014: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€ 1.877.667,41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27806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ZUSAMMENSETZUNG DER RÜCKSTÄNDE</a:t>
            </a: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MS Gothic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COMPOSIZIONE MOROSITÁ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758435"/>
              </p:ext>
            </p:extLst>
          </p:nvPr>
        </p:nvGraphicFramePr>
        <p:xfrm>
          <a:off x="685800" y="3352800"/>
          <a:ext cx="46355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3" name="Arbeitsblatt" r:id="rId5" imgW="2305145" imgH="1162145" progId="Excel.Sheet.8">
                  <p:embed/>
                </p:oleObj>
              </mc:Choice>
              <mc:Fallback>
                <p:oleObj name="Arbeitsblatt" r:id="rId5" imgW="2305145" imgH="116214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52800"/>
                        <a:ext cx="4635500" cy="233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14400" y="1828800"/>
            <a:ext cx="7315200" cy="560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0000" bIns="180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altLang="en-US" sz="2000" b="1" dirty="0">
                <a:solidFill>
                  <a:srgbClr val="CC0000"/>
                </a:solidFill>
                <a:latin typeface="Arial" charset="0"/>
              </a:rPr>
              <a:t>Situation am </a:t>
            </a:r>
            <a:r>
              <a:rPr lang="de-DE" altLang="en-US" sz="2000" b="1" dirty="0" smtClean="0">
                <a:solidFill>
                  <a:srgbClr val="CC0000"/>
                </a:solidFill>
                <a:latin typeface="Arial" charset="0"/>
              </a:rPr>
              <a:t>31/10/2014 - </a:t>
            </a:r>
            <a:r>
              <a:rPr lang="de-DE" altLang="en-US" sz="2000" b="1" dirty="0" err="1">
                <a:solidFill>
                  <a:srgbClr val="CC0000"/>
                </a:solidFill>
                <a:latin typeface="Arial" charset="0"/>
              </a:rPr>
              <a:t>Situazione</a:t>
            </a:r>
            <a:r>
              <a:rPr lang="de-DE" altLang="en-US" sz="2000" b="1" dirty="0">
                <a:solidFill>
                  <a:srgbClr val="CC0000"/>
                </a:solidFill>
                <a:latin typeface="Arial" charset="0"/>
              </a:rPr>
              <a:t> al </a:t>
            </a:r>
            <a:r>
              <a:rPr lang="de-DE" altLang="en-US" sz="2000" b="1" dirty="0" smtClean="0">
                <a:solidFill>
                  <a:srgbClr val="CC0000"/>
                </a:solidFill>
                <a:latin typeface="Arial" charset="0"/>
              </a:rPr>
              <a:t>31/10/2014</a:t>
            </a:r>
            <a:endParaRPr lang="it-IT" altLang="en-US" sz="2000" b="1" dirty="0">
              <a:solidFill>
                <a:srgbClr val="CC0000"/>
              </a:solidFill>
              <a:latin typeface="Arial" charset="0"/>
            </a:endParaRP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424255"/>
              </p:ext>
            </p:extLst>
          </p:nvPr>
        </p:nvGraphicFramePr>
        <p:xfrm>
          <a:off x="685800" y="5715000"/>
          <a:ext cx="6781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4" name="Arbeitsblatt" r:id="rId8" imgW="3438430" imgH="352330" progId="Excel.Sheet.8">
                  <p:embed/>
                </p:oleObj>
              </mc:Choice>
              <mc:Fallback>
                <p:oleObj name="Arbeitsblatt" r:id="rId8" imgW="3438430" imgH="3523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715000"/>
                        <a:ext cx="67818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535177"/>
              </p:ext>
            </p:extLst>
          </p:nvPr>
        </p:nvGraphicFramePr>
        <p:xfrm>
          <a:off x="685800" y="2514600"/>
          <a:ext cx="6781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" name="Arbeitsblatt" r:id="rId11" imgW="3438430" imgH="342900" progId="Excel.Sheet.8">
                  <p:embed/>
                </p:oleObj>
              </mc:Choice>
              <mc:Fallback>
                <p:oleObj name="Arbeitsblatt" r:id="rId11" imgW="3438430" imgH="3429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67818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0877000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951358"/>
              </p:ext>
            </p:extLst>
          </p:nvPr>
        </p:nvGraphicFramePr>
        <p:xfrm>
          <a:off x="431800" y="471488"/>
          <a:ext cx="8128000" cy="6183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447088" cy="987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charset="0"/>
              <a:buNone/>
              <a:defRPr/>
            </a:pPr>
            <a:r>
              <a:rPr lang="en-GB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ENTWICKLUNG AUSZAHLUNG WOHNGELD 2005 – 2015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  <a:defRPr/>
            </a:pPr>
            <a:r>
              <a:rPr lang="en-GB" sz="1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/>
            </a:r>
            <a:br>
              <a:rPr lang="en-GB" sz="1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en-GB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EROGAZIONE SUSSIDIO CASA 2005 - 2015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84613" y="5257800"/>
            <a:ext cx="11318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1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Jahr / anno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2133600" y="533400"/>
            <a:ext cx="47625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WAS BAUEN WIR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INTERVENTI COSTRUTTIVI</a:t>
            </a:r>
          </a:p>
        </p:txBody>
      </p:sp>
      <p:graphicFrame>
        <p:nvGraphicFramePr>
          <p:cNvPr id="174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206138"/>
              </p:ext>
            </p:extLst>
          </p:nvPr>
        </p:nvGraphicFramePr>
        <p:xfrm>
          <a:off x="1066800" y="2667000"/>
          <a:ext cx="6934200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name="Arbeitsblatt" r:id="rId5" imgW="2857500" imgH="990695" progId="Excel.Sheet.8">
                  <p:embed/>
                </p:oleObj>
              </mc:Choice>
              <mc:Fallback>
                <p:oleObj name="Arbeitsblatt" r:id="rId5" imgW="2857500" imgH="99069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67000"/>
                        <a:ext cx="6934200" cy="234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610165"/>
              </p:ext>
            </p:extLst>
          </p:nvPr>
        </p:nvGraphicFramePr>
        <p:xfrm>
          <a:off x="914400" y="2667000"/>
          <a:ext cx="73152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6" name="Arbeitsblatt" r:id="rId5" imgW="3657600" imgH="1381030" progId="Excel.Sheet.8">
                  <p:embed/>
                </p:oleObj>
              </mc:Choice>
              <mc:Fallback>
                <p:oleObj name="Arbeitsblatt" r:id="rId5" imgW="3657600" imgH="138103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73152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676400" y="533400"/>
            <a:ext cx="574833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WO BAUEN WIR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DOVE SONO I NOSTRI CANTIERI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026"/>
          <p:cNvSpPr txBox="1">
            <a:spLocks noChangeArrowheads="1"/>
          </p:cNvSpPr>
          <p:nvPr/>
        </p:nvSpPr>
        <p:spPr bwMode="auto">
          <a:xfrm>
            <a:off x="152400" y="533400"/>
            <a:ext cx="8839200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MS Gothic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AUSSERORDENTLICHE INSTANDHALTUNG 2015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  <a:defRPr/>
            </a:pPr>
            <a:r>
              <a:rPr lang="en-GB" sz="1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MANUTENZIONE STRAORDINARIA 2015</a:t>
            </a:r>
            <a:endParaRPr lang="en-GB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graphicFrame>
        <p:nvGraphicFramePr>
          <p:cNvPr id="19459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660054"/>
              </p:ext>
            </p:extLst>
          </p:nvPr>
        </p:nvGraphicFramePr>
        <p:xfrm>
          <a:off x="685800" y="2438400"/>
          <a:ext cx="78232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Arbeitsblatt" r:id="rId5" imgW="4162520" imgH="1457325" progId="Excel.Sheet.8">
                  <p:embed/>
                </p:oleObj>
              </mc:Choice>
              <mc:Fallback>
                <p:oleObj name="Arbeitsblatt" r:id="rId5" imgW="4162520" imgH="1457325" progId="Excel.Sheet.8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438400"/>
                        <a:ext cx="78232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0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626393"/>
              </p:ext>
            </p:extLst>
          </p:nvPr>
        </p:nvGraphicFramePr>
        <p:xfrm>
          <a:off x="1574165" y="1988840"/>
          <a:ext cx="5995670" cy="3557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" name="Arbeitsblatt" r:id="rId5" imgW="4714875" imgH="2714625" progId="Excel.Sheet.8">
                  <p:embed/>
                </p:oleObj>
              </mc:Choice>
              <mc:Fallback>
                <p:oleObj name="Arbeitsblatt" r:id="rId5" imgW="4714875" imgH="2714625" progId="Excel.Sheet.8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165" y="1988840"/>
                        <a:ext cx="5995670" cy="35572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79" name="Rectangle 2051"/>
          <p:cNvSpPr>
            <a:spLocks noChangeArrowheads="1"/>
          </p:cNvSpPr>
          <p:nvPr/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ENTWICKLUNG DER </a:t>
            </a:r>
            <a:r>
              <a:rPr lang="en-GB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ERTRÄGE</a:t>
            </a:r>
            <a:endParaRPr lang="en-GB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SVILUPPO DEI RICAVI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929444"/>
              </p:ext>
            </p:extLst>
          </p:nvPr>
        </p:nvGraphicFramePr>
        <p:xfrm>
          <a:off x="323528" y="1989138"/>
          <a:ext cx="8617272" cy="414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8" name="Arbeitsblatt" r:id="rId5" imgW="8705945" imgH="3724180" progId="Excel.Sheet.8">
                  <p:embed/>
                </p:oleObj>
              </mc:Choice>
              <mc:Fallback>
                <p:oleObj name="Arbeitsblatt" r:id="rId5" imgW="8705945" imgH="3724180" progId="Excel.Sheet.8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989138"/>
                        <a:ext cx="8617272" cy="414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228600" y="533400"/>
            <a:ext cx="8686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  <a:cs typeface="Arial" charset="0"/>
              </a:rPr>
              <a:t>ALLGEMEINER AUFWAND</a:t>
            </a:r>
          </a:p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endParaRPr lang="en-GB" sz="1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+mn-ea"/>
              <a:cs typeface="Arial" charset="0"/>
            </a:endParaRPr>
          </a:p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  <a:cs typeface="Arial" charset="0"/>
              </a:rPr>
              <a:t>SPESE GENERALI</a:t>
            </a:r>
            <a:endParaRPr lang="en-GB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896039"/>
              </p:ext>
            </p:extLst>
          </p:nvPr>
        </p:nvGraphicFramePr>
        <p:xfrm>
          <a:off x="457200" y="2514600"/>
          <a:ext cx="8285163" cy="230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Arbeitsblatt" r:id="rId5" imgW="7753255" imgH="1952530" progId="Excel.Sheet.8">
                  <p:embed/>
                </p:oleObj>
              </mc:Choice>
              <mc:Fallback>
                <p:oleObj name="Arbeitsblatt" r:id="rId5" imgW="7753255" imgH="195253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8285163" cy="230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1000" y="533400"/>
            <a:ext cx="8382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  <a:cs typeface="Arial" charset="0"/>
              </a:rPr>
              <a:t>AUFWAND FÜR DIE GEBÄUDEVERWALTUNG</a:t>
            </a:r>
          </a:p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endParaRPr lang="en-GB" sz="1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+mn-ea"/>
              <a:cs typeface="Arial" charset="0"/>
            </a:endParaRPr>
          </a:p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  <a:cs typeface="Arial" charset="0"/>
              </a:rPr>
              <a:t>SPESE DI AMMINISTRAZIONE DEGLI STABILI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026"/>
          <p:cNvSpPr txBox="1">
            <a:spLocks noChangeArrowheads="1"/>
          </p:cNvSpPr>
          <p:nvPr/>
        </p:nvSpPr>
        <p:spPr bwMode="auto">
          <a:xfrm>
            <a:off x="304800" y="533400"/>
            <a:ext cx="8534400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ECKDATEN HAUSHALT 2015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INDICATORI BILANCIO DI PREVISIONE 2015</a:t>
            </a:r>
          </a:p>
        </p:txBody>
      </p:sp>
      <p:graphicFrame>
        <p:nvGraphicFramePr>
          <p:cNvPr id="82947" name="Group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456434"/>
              </p:ext>
            </p:extLst>
          </p:nvPr>
        </p:nvGraphicFramePr>
        <p:xfrm>
          <a:off x="609600" y="2057400"/>
          <a:ext cx="8001000" cy="4333999"/>
        </p:xfrm>
        <a:graphic>
          <a:graphicData uri="http://schemas.openxmlformats.org/drawingml/2006/table">
            <a:tbl>
              <a:tblPr/>
              <a:tblGrid>
                <a:gridCol w="4343400"/>
                <a:gridCol w="1828800"/>
                <a:gridCol w="1828800"/>
              </a:tblGrid>
              <a:tr h="68483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MS Gothic" charset="0"/>
                        <a:cs typeface="MS Gothic" charset="0"/>
                      </a:endParaRPr>
                    </a:p>
                  </a:txBody>
                  <a:tcPr marT="76180" marB="15236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2015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180" marB="15236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2014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provv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MS Gothic" charset="0"/>
                        <a:cs typeface="MS Gothic" charset="0"/>
                      </a:endParaRPr>
                    </a:p>
                  </a:txBody>
                  <a:tcPr marT="76180" marB="15236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005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VERWENDUNGEN/IMPIEGHI: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Anlagevermögen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/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Immobilizzazioni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Umlaufvermögen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/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Capitale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circolante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1.279.671.000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59.223.000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1.255.711.000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67.406.000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32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TOT. VERWENDUNGEN /IMPIEGHI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1.338.894.000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1.323.117.000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59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HERKÜNFTE/FONTI: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Reinvermögen/Capitale proprio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Fonds Risiken-Lasten/F.rischi-oneri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Abfertigungen für Arbeiter/T.F.R.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Fremdkapital/Finanziamenti da terzi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1.286.183.000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1.923.000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8.324.000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42.464.000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1.272.132.000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2.597.000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7.954.020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40.434.000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73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TOT. HERKÜNFTE/FONTI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1.338.894.000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1.323.117.000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152361" marB="15236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5" name="Line 1055"/>
          <p:cNvSpPr>
            <a:spLocks noChangeShapeType="1"/>
          </p:cNvSpPr>
          <p:nvPr/>
        </p:nvSpPr>
        <p:spPr bwMode="auto">
          <a:xfrm>
            <a:off x="533400" y="3733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6" name="Line 1056"/>
          <p:cNvSpPr>
            <a:spLocks noChangeShapeType="1"/>
          </p:cNvSpPr>
          <p:nvPr/>
        </p:nvSpPr>
        <p:spPr bwMode="auto">
          <a:xfrm>
            <a:off x="533400" y="58674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229333"/>
              </p:ext>
            </p:extLst>
          </p:nvPr>
        </p:nvGraphicFramePr>
        <p:xfrm>
          <a:off x="321678" y="1916832"/>
          <a:ext cx="8517522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0" name="Arbeitsblatt" r:id="rId5" imgW="9258300" imgH="4409980" progId="Excel.Sheet.8">
                  <p:embed/>
                </p:oleObj>
              </mc:Choice>
              <mc:Fallback>
                <p:oleObj name="Arbeitsblatt" r:id="rId5" imgW="9258300" imgH="440998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78" y="1916832"/>
                        <a:ext cx="8517522" cy="4320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04800" y="533400"/>
            <a:ext cx="85344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  <a:cs typeface="Arial" charset="0"/>
              </a:rPr>
              <a:t>PERSONALKOSTEN</a:t>
            </a:r>
          </a:p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endParaRPr lang="en-GB" sz="1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+mn-ea"/>
              <a:cs typeface="Arial" charset="0"/>
            </a:endParaRPr>
          </a:p>
          <a:p>
            <a:pPr algn="ctr">
              <a:lnSpc>
                <a:spcPct val="100000"/>
              </a:lnSpc>
              <a:buFont typeface="Times New Roman" charset="0"/>
              <a:buNone/>
              <a:defRPr/>
            </a:pPr>
            <a:r>
              <a:rPr lang="en-GB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  <a:cs typeface="Arial" charset="0"/>
              </a:rPr>
              <a:t>SPESE PER IL PERSONALE</a:t>
            </a:r>
            <a:endParaRPr lang="en-GB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876300" y="2057400"/>
            <a:ext cx="7543800" cy="181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750"/>
              </a:spcBef>
              <a:buClr>
                <a:srgbClr val="FF9933"/>
              </a:buClr>
              <a:buFont typeface="Tahoma" pitchFamily="34" charset="0"/>
              <a:buNone/>
              <a:defRPr/>
            </a:pPr>
            <a:r>
              <a:rPr lang="en-GB" sz="28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Vielen Dank für die Aufmerksamkeit</a:t>
            </a:r>
          </a:p>
          <a:p>
            <a:pPr algn="ctr">
              <a:lnSpc>
                <a:spcPct val="100000"/>
              </a:lnSpc>
              <a:spcBef>
                <a:spcPts val="1750"/>
              </a:spcBef>
              <a:buClr>
                <a:srgbClr val="FF9933"/>
              </a:buClr>
              <a:buFont typeface="Tahoma" pitchFamily="34" charset="0"/>
              <a:buNone/>
              <a:defRPr/>
            </a:pPr>
            <a:endParaRPr lang="en-GB" sz="2800" b="1" smtClean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lnSpc>
                <a:spcPct val="100000"/>
              </a:lnSpc>
              <a:spcBef>
                <a:spcPts val="1750"/>
              </a:spcBef>
              <a:buClr>
                <a:srgbClr val="FF9933"/>
              </a:buClr>
              <a:buFont typeface="Tahoma" pitchFamily="34" charset="0"/>
              <a:buNone/>
              <a:defRPr/>
            </a:pPr>
            <a:r>
              <a:rPr lang="en-GB" sz="28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Grazie per l`attenzione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09777" y="260648"/>
            <a:ext cx="7729210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ECKDATEN HAUSHALT 2015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INDICATORI BILANCIO DI PREVISIONE 2015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304215"/>
              </p:ext>
            </p:extLst>
          </p:nvPr>
        </p:nvGraphicFramePr>
        <p:xfrm>
          <a:off x="354646" y="1556792"/>
          <a:ext cx="8439472" cy="4897572"/>
        </p:xfrm>
        <a:graphic>
          <a:graphicData uri="http://schemas.openxmlformats.org/drawingml/2006/table">
            <a:tbl>
              <a:tblPr/>
              <a:tblGrid>
                <a:gridCol w="4526626"/>
                <a:gridCol w="1304282"/>
                <a:gridCol w="1304282"/>
                <a:gridCol w="1304282"/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2015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2014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provv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2013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B. ANLAGEVERMÖGEN / IMMOBILIZZAZIONI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10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I. Immaterielle Anlagewerte / </a:t>
                      </a:r>
                      <a:r>
                        <a:rPr kumimoji="0" 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Immobiliz.immateriali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: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Konzessionen, Lizenzen, Warenzeichen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u.ä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Rechte und Werte /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concessioni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,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licenze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,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marchi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e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diritti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simili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60.000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82.289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10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sonstige (Oberflächenrecht) / altre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8.942.000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9.325.000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9.707.860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10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IMMAT.ALNAGEWERTE / TOT.IMMOBILIZZ.IMMAT.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9.002.000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9.424.000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9.790.149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10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II. Sachanlagen / </a:t>
                      </a:r>
                      <a:r>
                        <a:rPr kumimoji="0" 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Immobilizzazioni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de-D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materiali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: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07">
                <a:tc>
                  <a:txBody>
                    <a:bodyPr/>
                    <a:lstStyle/>
                    <a:p>
                      <a:pPr marL="171450" marR="0" lvl="0" indent="-17145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Char char="-"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Grundstücke und Bauten /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terreni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e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fabbricati</a:t>
                      </a: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1.212.049.000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1.185.751.000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1.159.062.326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81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</a:t>
                      </a:r>
                      <a:r>
                        <a:rPr kumimoji="0" lang="it-IT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technische</a:t>
                      </a: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it-IT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Anlagen</a:t>
                      </a: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und </a:t>
                      </a:r>
                      <a:r>
                        <a:rPr kumimoji="0" lang="it-IT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Maschinen</a:t>
                      </a: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/ impianti e macchinari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210.000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240.000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269.681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4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Betriebs-und Geschäftsausstattung /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attrezzatura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industriali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e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commerciali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14.000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18.003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31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sonstige Güter /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altri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beni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88.000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356.000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752.513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im Entstehen befindliches Anlagevermögen und geleistete Anzahlungen / immobilizzazioni in corso e acconti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58.312.000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59.926.000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53.828.049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6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SACHANLAGEN / TOT.IMMOBILIZZ.MATERIALI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1.270.669.000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1.246.287.000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1.213.930.572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ANLAGEVERMÖGEN / TOT.IMMOBILIZZAZ.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1.279.671.000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1.255.711.000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1.223.720.721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09777" y="547688"/>
            <a:ext cx="7729210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ECKDATEN HAUSHALT 2015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INDICATORI BILANCIO DI PREVISIONE 2015</a:t>
            </a:r>
          </a:p>
        </p:txBody>
      </p:sp>
      <p:graphicFrame>
        <p:nvGraphicFramePr>
          <p:cNvPr id="573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132935"/>
              </p:ext>
            </p:extLst>
          </p:nvPr>
        </p:nvGraphicFramePr>
        <p:xfrm>
          <a:off x="381000" y="1905000"/>
          <a:ext cx="8382000" cy="4394461"/>
        </p:xfrm>
        <a:graphic>
          <a:graphicData uri="http://schemas.openxmlformats.org/drawingml/2006/table">
            <a:tbl>
              <a:tblPr/>
              <a:tblGrid>
                <a:gridCol w="4495800"/>
                <a:gridCol w="1295400"/>
                <a:gridCol w="1295400"/>
                <a:gridCol w="1295400"/>
              </a:tblGrid>
              <a:tr h="30472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2015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2014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provv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2013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9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C. UMLAUFVERMÖGEN / ATT.CIRCOLANTE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I. Vorräte / Rimanenze: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geleistete Anzahlungen / acconti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15.000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15.000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15.250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VORRÄTE / TOTALE RIMANENZE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15.000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15.000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15.250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II. Forderungen / Crediti: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gegen Benützer und Kunden / verso utenti e clienti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32.000.000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31.100.000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28.084.168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gegen die Auton.Prov.Bozen / verso la Prov.Auton.Bolzano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16.077.000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28.423.000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36.523.223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Steuerguthaben / crediti tributari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1.240.000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435.000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420.432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gegen andere / verso altri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741.000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803.000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1.800.328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FORDERUNGEN / TOTALE CREDITI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50.058.000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60.761.000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66.828.151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IV. Flüssige Mittel / Disponibilitá liquide: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0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Einlagen bei Schatzamt / depositi presso Tesoreria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9.150.000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6.630.000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14.422.873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FLÜSSIGE MITTEL / TOT.DISPONIBILITÁ LIQUIDE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9.150.000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6.630.000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14.422.873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UMLAUFVERMÖGEN / TOT.ATT.CIRCOL.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59.223.000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67.406.000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81.266.275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091" marB="38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09777" y="547688"/>
            <a:ext cx="7729210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ECKDATEN HAUSHALT 2015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INDICATORI BILANCIO DI PREVISIONE 2015</a:t>
            </a:r>
          </a:p>
        </p:txBody>
      </p:sp>
      <p:graphicFrame>
        <p:nvGraphicFramePr>
          <p:cNvPr id="604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750648"/>
              </p:ext>
            </p:extLst>
          </p:nvPr>
        </p:nvGraphicFramePr>
        <p:xfrm>
          <a:off x="381000" y="1905000"/>
          <a:ext cx="8382000" cy="3495677"/>
        </p:xfrm>
        <a:graphic>
          <a:graphicData uri="http://schemas.openxmlformats.org/drawingml/2006/table">
            <a:tbl>
              <a:tblPr/>
              <a:tblGrid>
                <a:gridCol w="4495800"/>
                <a:gridCol w="1295400"/>
                <a:gridCol w="1295400"/>
                <a:gridCol w="129540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2015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2014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provv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2013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A. REINVERMÖGEN / PATRIMONIO NETTO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I. Dotationskapital / Capitale di dotazione: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46.581.000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46.581.000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46.580.666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III. Aufwertungsrücklagen / Riserve di rivalutazione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11.486.000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11.486.000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11.485.648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VI. Satzungs-und reglementsmäßige Rücklagen / Riserve statutarie e regolamentari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81.893.000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82.472.000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81.321.646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VII. Sonstige Rücklagen / altre riserve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1.147.272.000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1.132.172.000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1.108.922.150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freiwillige Rücklagen / riserve facoltative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38.000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38.000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38.247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Rücklagen aus Zuschüssen / riserva per finanziam.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1.147.234.000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1.132.134.000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1.108.883.903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VIII. Gewinnvortrag (Verlustvortrag) / Utili (perdite) portati a nuovo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-1.049.000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-579.000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1.150.387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REINVERMÖGEN / TOT.PATRIM.NETTO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1.286.183.000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1.272.132.000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1.249.460.497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09777" y="547688"/>
            <a:ext cx="7729210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ECKDATEN HAUSHALT 2015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INDICATORI BILANCIO DI PREVISIONE 2015</a:t>
            </a:r>
          </a:p>
        </p:txBody>
      </p:sp>
      <p:graphicFrame>
        <p:nvGraphicFramePr>
          <p:cNvPr id="59777" name="Group 14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540892"/>
              </p:ext>
            </p:extLst>
          </p:nvPr>
        </p:nvGraphicFramePr>
        <p:xfrm>
          <a:off x="381000" y="1905000"/>
          <a:ext cx="8382000" cy="3849688"/>
        </p:xfrm>
        <a:graphic>
          <a:graphicData uri="http://schemas.openxmlformats.org/drawingml/2006/table">
            <a:tbl>
              <a:tblPr/>
              <a:tblGrid>
                <a:gridCol w="4495800"/>
                <a:gridCol w="1295400"/>
                <a:gridCol w="1295400"/>
                <a:gridCol w="1295400"/>
              </a:tblGrid>
              <a:tr h="31752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2015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2014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provv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2013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92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B. FONDS FÜR RISIKEN UND LASTEN / FONDI PER RISCHI E ONERI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1.923.000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2.597.000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2.526.317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92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C. ABFERTIGUNGEN FÜR ARBEITNEHMER / TRATTAM.FINE RAPPORTO LAV.SUBORDIN.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8.324.000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7.954.000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7.748.020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6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D. VERBINDLICHKEITEN / DEBITI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37.005.000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35.000.000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40.619.286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9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Verbindlichkeiten an andere Kreditgeber / debiti verso altri finanziatori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216.000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622.000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1.108.940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erhaltene Anzahlungen / acconti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17.100.000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16.100.000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18.945.327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9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Verbindlichkeiten gegenüber Lieferanten / debiti verso fornitori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9.750.000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8.370.000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10.521.027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Verbindlichkeiten aus Abgaben /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debiti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tributari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353.000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400.706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 sonstige Verbindlichkeiten / altri debiti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9.939.000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9.555.000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9.643.066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SUMME FREMDKAPITAL / TOT.CAPITALE DI TERZI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47.252.000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45.551.000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50.893.623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38100" marR="38100" marT="38103" marB="381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658502"/>
              </p:ext>
            </p:extLst>
          </p:nvPr>
        </p:nvGraphicFramePr>
        <p:xfrm>
          <a:off x="749299" y="2996952"/>
          <a:ext cx="7624763" cy="171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Arbeitsblatt" r:id="rId5" imgW="3733895" imgH="885825" progId="Excel.Sheet.8">
                  <p:embed/>
                </p:oleObj>
              </mc:Choice>
              <mc:Fallback>
                <p:oleObj name="Arbeitsblatt" r:id="rId5" imgW="3733895" imgH="885825" progId="Excel.Sheet.8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299" y="2996952"/>
                        <a:ext cx="7624763" cy="171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59" name="Text Box 1027"/>
          <p:cNvSpPr txBox="1">
            <a:spLocks noChangeArrowheads="1"/>
          </p:cNvSpPr>
          <p:nvPr/>
        </p:nvSpPr>
        <p:spPr bwMode="auto">
          <a:xfrm>
            <a:off x="1679910" y="533400"/>
            <a:ext cx="5763542" cy="1694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BAUTÄTIGKEITSSPESEN 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SPESE ATTIVITÁ COSTRUTTIVA </a:t>
            </a:r>
            <a:endParaRPr lang="en-GB" sz="28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2015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09777" y="547688"/>
            <a:ext cx="7729210" cy="111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ECKDATEN HAUSHALT 2015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endParaRPr lang="en-GB" sz="1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INDICATORI BILANCIO DI PREVISIONE 2015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39763" y="167005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GEWINN UND VERLUSTRECHNUNG</a:t>
            </a:r>
          </a:p>
          <a:p>
            <a:pPr algn="ctr">
              <a:lnSpc>
                <a:spcPct val="100000"/>
              </a:lnSpc>
              <a:buFont typeface="Arial" charset="0"/>
              <a:buNone/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CONTO ECONOMICO</a:t>
            </a:r>
            <a:endParaRPr lang="en-GB" sz="1400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graphicFrame>
        <p:nvGraphicFramePr>
          <p:cNvPr id="4567" name="Group 4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821229"/>
              </p:ext>
            </p:extLst>
          </p:nvPr>
        </p:nvGraphicFramePr>
        <p:xfrm>
          <a:off x="381000" y="2590800"/>
          <a:ext cx="8382000" cy="3657600"/>
        </p:xfrm>
        <a:graphic>
          <a:graphicData uri="http://schemas.openxmlformats.org/drawingml/2006/table">
            <a:tbl>
              <a:tblPr/>
              <a:tblGrid>
                <a:gridCol w="4495800"/>
                <a:gridCol w="1295400"/>
                <a:gridCol w="1295400"/>
                <a:gridCol w="129540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2015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2014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provv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2013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Gesamtleistung / Valore della Produzione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Char char="•"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Betriebliche Aufw. / Costi della Produzione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56.579.000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-55.195.000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C2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56.413.000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C2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-52.878.000</a:t>
                      </a: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59.250.088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-51.255.998</a:t>
                      </a: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ERG.EIGEN.TÄTIGKEIT / RISULT.GEST.CARATT.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1.384.000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3.535.000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7.994.090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FINANZERFOLG / RISULTATO FINANZIARIO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-5.000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-12.000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-110.177</a:t>
                      </a:r>
                      <a:endParaRPr kumimoji="0" lang="it-IT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AUSSERORD.ERGEBNIS / RISULT.GEST.STR.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-50.000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-120.000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-1.804.609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ERG.VOR STEUERN / RISULT.ANTE IMPOSTE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1.329.000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3.403.000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6.079.304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STEUERN AUF EINKOMMEN / IMP.SUL REDDITO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-2.378.000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-3.982.000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-4.928.917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BILANZGEWINN / UTILE DI ESERCIZIO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-1.049.000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-579.000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S Gothic" charset="0"/>
                          <a:cs typeface="MS Gothic" charset="0"/>
                        </a:rPr>
                        <a:t>1.150.387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T="762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SITUATION DER ZAHLUNGSRÜCKSTÄNDE</a:t>
            </a:r>
            <a:b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</a:br>
            <a: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AM </a:t>
            </a:r>
            <a:r>
              <a:rPr lang="en-GB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31/10/2014</a:t>
            </a:r>
            <a:endParaRPr lang="en-GB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MS Gothic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MS Gothic"/>
            </a:endParaRPr>
          </a:p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SITUAZIONE MOROSITÁ AL </a:t>
            </a:r>
            <a:r>
              <a:rPr lang="en-GB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MS Gothic"/>
              </a:rPr>
              <a:t>31/10/2014</a:t>
            </a:r>
            <a:endParaRPr lang="en-GB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MS Gothic"/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864687"/>
              </p:ext>
            </p:extLst>
          </p:nvPr>
        </p:nvGraphicFramePr>
        <p:xfrm>
          <a:off x="762000" y="2895600"/>
          <a:ext cx="7683500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Arbeitsblatt" r:id="rId5" imgW="4152805" imgH="1495330" progId="Excel.Sheet.8">
                  <p:embed/>
                </p:oleObj>
              </mc:Choice>
              <mc:Fallback>
                <p:oleObj name="Arbeitsblatt" r:id="rId5" imgW="4152805" imgH="14953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7683500" cy="279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9124503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MS Gothic"/>
        <a:cs typeface="MS Gothic"/>
      </a:majorFont>
      <a:minorFont>
        <a:latin typeface="Times New Roman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796</Words>
  <Application>Microsoft Office PowerPoint</Application>
  <PresentationFormat>Presentazione su schermo (4:3)</PresentationFormat>
  <Paragraphs>315</Paragraphs>
  <Slides>21</Slides>
  <Notes>21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3" baseType="lpstr">
      <vt:lpstr>Standarddesign</vt:lpstr>
      <vt:lpstr>Arbeitsblatt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Monica LESCIO</dc:creator>
  <cp:lastModifiedBy>Monica LESCIO</cp:lastModifiedBy>
  <cp:revision>438</cp:revision>
  <cp:lastPrinted>2014-11-19T09:17:54Z</cp:lastPrinted>
  <dcterms:modified xsi:type="dcterms:W3CDTF">2015-11-04T09:08:25Z</dcterms:modified>
</cp:coreProperties>
</file>