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84" r:id="rId4"/>
    <p:sldId id="287" r:id="rId5"/>
    <p:sldId id="292" r:id="rId6"/>
    <p:sldId id="293" r:id="rId7"/>
    <p:sldId id="286" r:id="rId8"/>
    <p:sldId id="279" r:id="rId9"/>
    <p:sldId id="260" r:id="rId10"/>
    <p:sldId id="261" r:id="rId11"/>
    <p:sldId id="277" r:id="rId12"/>
    <p:sldId id="258" r:id="rId13"/>
    <p:sldId id="273" r:id="rId14"/>
    <p:sldId id="268" r:id="rId15"/>
    <p:sldId id="272" r:id="rId16"/>
    <p:sldId id="269" r:id="rId17"/>
    <p:sldId id="299" r:id="rId18"/>
    <p:sldId id="300" r:id="rId19"/>
    <p:sldId id="301" r:id="rId20"/>
    <p:sldId id="302" r:id="rId21"/>
    <p:sldId id="298" r:id="rId22"/>
    <p:sldId id="267" r:id="rId23"/>
  </p:sldIdLst>
  <p:sldSz cx="9144000" cy="6858000" type="screen4x3"/>
  <p:notesSz cx="6797675" cy="9926638"/>
  <p:defaultTextStyle>
    <a:defPPr>
      <a:defRPr lang="en-GB"/>
    </a:defPPr>
    <a:lvl1pPr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1pPr>
    <a:lvl2pPr marL="4572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2pPr>
    <a:lvl3pPr marL="9144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3pPr>
    <a:lvl4pPr marL="13716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4pPr>
    <a:lvl5pPr marL="18288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0000"/>
    <a:srgbClr val="3333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1" autoAdjust="0"/>
    <p:restoredTop sz="93482" autoAdjust="0"/>
  </p:normalViewPr>
  <p:slideViewPr>
    <p:cSldViewPr>
      <p:cViewPr>
        <p:scale>
          <a:sx n="75" d="100"/>
          <a:sy n="75" d="100"/>
        </p:scale>
        <p:origin x="-45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2902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78648974668275"/>
          <c:y val="0"/>
          <c:w val="0.85524728588661036"/>
          <c:h val="0.9458544839255499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WOHNGELD/SUSSIDIO CASA</c:v>
                </c:pt>
              </c:strCache>
            </c:strRef>
          </c:tx>
          <c:spPr>
            <a:solidFill>
              <a:srgbClr val="FFCC00"/>
            </a:solidFill>
            <a:ln w="13078">
              <a:solidFill>
                <a:schemeClr val="tx1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6156">
                <a:noFill/>
              </a:ln>
            </c:spPr>
            <c:txPr>
              <a:bodyPr rot="-5400000" vert="horz"/>
              <a:lstStyle/>
              <a:p>
                <a:pPr algn="ctr">
                  <a:defRPr sz="87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18458000</c:v>
                </c:pt>
                <c:pt idx="1">
                  <c:v>22000000</c:v>
                </c:pt>
                <c:pt idx="2">
                  <c:v>26351000</c:v>
                </c:pt>
                <c:pt idx="3">
                  <c:v>30180000</c:v>
                </c:pt>
                <c:pt idx="4">
                  <c:v>31623000</c:v>
                </c:pt>
                <c:pt idx="5">
                  <c:v>33967000</c:v>
                </c:pt>
                <c:pt idx="6">
                  <c:v>33953000</c:v>
                </c:pt>
                <c:pt idx="7">
                  <c:v>31681000</c:v>
                </c:pt>
                <c:pt idx="8">
                  <c:v>32947000</c:v>
                </c:pt>
                <c:pt idx="9">
                  <c:v>21800000</c:v>
                </c:pt>
                <c:pt idx="10">
                  <c:v>17000000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74209280"/>
        <c:axId val="174210048"/>
        <c:axId val="97071104"/>
      </c:bar3DChart>
      <c:catAx>
        <c:axId val="174209280"/>
        <c:scaling>
          <c:orientation val="minMax"/>
        </c:scaling>
        <c:delete val="0"/>
        <c:axPos val="b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21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210048"/>
        <c:scaling>
          <c:orientation val="minMax"/>
        </c:scaling>
        <c:delete val="0"/>
        <c:axPos val="l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209280"/>
        <c:crosses val="autoZero"/>
        <c:crossBetween val="between"/>
      </c:valAx>
      <c:serAx>
        <c:axId val="9707110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3270">
            <a:solidFill>
              <a:schemeClr val="tx1"/>
            </a:solidFill>
            <a:prstDash val="solid"/>
          </a:ln>
        </c:spPr>
        <c:crossAx val="174210048"/>
        <c:crosses val="autoZero"/>
        <c:tickMarkSkip val="1"/>
      </c:serAx>
      <c:spPr>
        <a:noFill/>
        <a:ln w="26156">
          <a:noFill/>
        </a:ln>
      </c:spPr>
    </c:plotArea>
    <c:legend>
      <c:legendPos val="r"/>
      <c:layout>
        <c:manualLayout>
          <c:xMode val="edge"/>
          <c:yMode val="edge"/>
          <c:x val="0.38600723763570566"/>
          <c:y val="0.86463620981387479"/>
          <c:w val="0.24487334137515079"/>
          <c:h val="3.7225042301184431E-2"/>
        </c:manualLayout>
      </c:layout>
      <c:overlay val="0"/>
      <c:spPr>
        <a:noFill/>
        <a:ln w="26156">
          <a:noFill/>
        </a:ln>
      </c:spPr>
      <c:txPr>
        <a:bodyPr/>
        <a:lstStyle/>
        <a:p>
          <a:pPr>
            <a:defRPr sz="92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4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t" anchorCtr="0" compatLnSpc="1">
            <a:prstTxWarp prst="textNoShape">
              <a:avLst/>
            </a:prstTxWarp>
          </a:bodyPr>
          <a:lstStyle>
            <a:lvl1pPr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t" anchorCtr="0" compatLnSpc="1">
            <a:prstTxWarp prst="textNoShape">
              <a:avLst/>
            </a:prstTxWarp>
          </a:bodyPr>
          <a:lstStyle>
            <a:lvl1pPr algn="r"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b" anchorCtr="0" compatLnSpc="1">
            <a:prstTxWarp prst="textNoShape">
              <a:avLst/>
            </a:prstTxWarp>
          </a:bodyPr>
          <a:lstStyle>
            <a:lvl1pPr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439275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b" anchorCtr="0" compatLnSpc="1">
            <a:prstTxWarp prst="textNoShape">
              <a:avLst/>
            </a:prstTxWarp>
          </a:bodyPr>
          <a:lstStyle>
            <a:lvl1pPr algn="r"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501E26D-D933-41AD-8CDD-3C3FFF0FD2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69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662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732250" y="-11796713"/>
            <a:ext cx="33467675" cy="2509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14875"/>
            <a:ext cx="5430837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142176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-11796713"/>
            <a:ext cx="1588" cy="25103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61B5-C41A-4BF3-BD0C-59C886739D5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F2C6-C94C-4C9D-A927-3866A354EA3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1925" y="463550"/>
            <a:ext cx="1941513" cy="57515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3725" cy="57515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C65A-0DEA-4974-A2FD-B84DA6EACC0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A8DF-B65C-4D87-9FE1-3A37E9C3C90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36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C000-E0A3-402A-96C2-C7349AAB33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56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C467E-8183-4922-8E0F-30A49D4D07D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2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5C580-8C3B-4D29-A157-A91CBBF0D0B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7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30E5-E3B2-4C95-BA1F-A14A5815746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4AE9-1DE3-4108-B0EF-1DACE03A59A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19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11EC-C21A-4846-82B7-3C00A531A53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20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224E5-E9FC-47EE-AD8E-AC154A72E3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4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458D-FF28-4C9D-8B47-13DF42CB799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5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54C-4A61-475F-909E-5B431D320E0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05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52B1-4678-49B3-82A6-A0DC0018E3C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08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1925" y="463550"/>
            <a:ext cx="1941513" cy="57515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3725" cy="57515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849A-C63D-4924-99E1-E7DB8BCB3B4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77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B8FE-BA7A-4DD0-B0FF-E5DB634767F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47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06FE-D135-4717-BAD9-0F95B48365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8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BFA9-BF7A-421E-8E00-C3D74A781A5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9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D57A-AB20-46CB-8270-6E6AA17D23F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0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ACE83-5B70-474D-81A3-7C30739515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7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4A29-6EF1-45A9-966B-B449AF3997C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2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C7B6-13B5-41F2-9D26-2B5D91CF58E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6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7638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die Formate des Gliederungstextes zu bearbeiten</a:t>
            </a:r>
          </a:p>
          <a:p>
            <a:pPr lvl="1"/>
            <a:r>
              <a:rPr lang="en-GB" altLang="en-US" smtClean="0"/>
              <a:t>Zweite Gliederungsebene</a:t>
            </a:r>
          </a:p>
          <a:p>
            <a:pPr lvl="2"/>
            <a:r>
              <a:rPr lang="en-GB" altLang="en-US" smtClean="0"/>
              <a:t>Dritte Gliederungsebene</a:t>
            </a:r>
          </a:p>
          <a:p>
            <a:pPr lvl="3"/>
            <a:r>
              <a:rPr lang="en-GB" altLang="en-US" smtClean="0"/>
              <a:t>Vierte Gliederungsebene</a:t>
            </a:r>
          </a:p>
          <a:p>
            <a:pPr lvl="4"/>
            <a:r>
              <a:rPr lang="en-GB" altLang="en-US" smtClean="0"/>
              <a:t>Fünfte Gliederungsebene</a:t>
            </a:r>
          </a:p>
          <a:p>
            <a:pPr lvl="4"/>
            <a:r>
              <a:rPr lang="en-GB" altLang="en-US" smtClean="0"/>
              <a:t>Sechste Gliederungsebene</a:t>
            </a:r>
          </a:p>
          <a:p>
            <a:pPr lvl="4"/>
            <a:r>
              <a:rPr lang="en-GB" altLang="en-US" smtClean="0"/>
              <a:t>Siebente Gliederungsebene</a:t>
            </a:r>
          </a:p>
          <a:p>
            <a:pPr lvl="4"/>
            <a:r>
              <a:rPr lang="en-GB" altLang="en-US" smtClean="0"/>
              <a:t>Achte Gliederungsebene</a:t>
            </a:r>
          </a:p>
          <a:p>
            <a:pPr lvl="4"/>
            <a:r>
              <a:rPr lang="en-GB" altLang="en-US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5FF8AE36-6E1E-459A-A4FE-29070981AE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5pPr>
      <a:lvl6pPr marL="4572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6pPr>
      <a:lvl7pPr marL="9144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7pPr>
      <a:lvl8pPr marL="1371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8pPr>
      <a:lvl9pPr marL="18288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9pPr>
    </p:titleStyle>
    <p:bodyStyle>
      <a:lvl1pPr marL="338138" indent="-338138" algn="l" defTabSz="449263" rtl="0" eaLnBrk="0" fontAlgn="base" hangingPunct="0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7638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das Format des Titeltextes zu bearbeiten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die Formate des Gliederungstextes zu bearbeiten</a:t>
            </a:r>
          </a:p>
          <a:p>
            <a:pPr lvl="1"/>
            <a:r>
              <a:rPr lang="en-GB" altLang="en-US" smtClean="0"/>
              <a:t>Zweite Gliederungsebene</a:t>
            </a:r>
          </a:p>
          <a:p>
            <a:pPr lvl="2"/>
            <a:r>
              <a:rPr lang="en-GB" altLang="en-US" smtClean="0"/>
              <a:t>Dritte Gliederungsebene</a:t>
            </a:r>
          </a:p>
          <a:p>
            <a:pPr lvl="3"/>
            <a:r>
              <a:rPr lang="en-GB" altLang="en-US" smtClean="0"/>
              <a:t>Vierte Gliederungsebene</a:t>
            </a:r>
          </a:p>
          <a:p>
            <a:pPr lvl="4"/>
            <a:r>
              <a:rPr lang="en-GB" altLang="en-US" smtClean="0"/>
              <a:t>Fünfte Gliederungsebene</a:t>
            </a:r>
          </a:p>
          <a:p>
            <a:pPr lvl="4"/>
            <a:r>
              <a:rPr lang="en-GB" altLang="en-US" smtClean="0"/>
              <a:t>Sechste Gliederungsebene</a:t>
            </a:r>
          </a:p>
          <a:p>
            <a:pPr lvl="4"/>
            <a:r>
              <a:rPr lang="en-GB" altLang="en-US" smtClean="0"/>
              <a:t>Siebente Gliederungsebene</a:t>
            </a:r>
          </a:p>
          <a:p>
            <a:pPr lvl="4"/>
            <a:r>
              <a:rPr lang="en-GB" altLang="en-US" smtClean="0"/>
              <a:t>Achte Gliederungsebene</a:t>
            </a:r>
          </a:p>
          <a:p>
            <a:pPr lvl="4"/>
            <a:r>
              <a:rPr lang="en-GB" altLang="en-US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1074E3BB-EE3B-4D38-A454-2CFCB6FCAA5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5pPr>
      <a:lvl6pPr marL="4572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6pPr>
      <a:lvl7pPr marL="9144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7pPr>
      <a:lvl8pPr marL="1371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8pPr>
      <a:lvl9pPr marL="18288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9pPr>
    </p:titleStyle>
    <p:bodyStyle>
      <a:lvl1pPr marL="338138" indent="-338138" algn="l" defTabSz="449263" rtl="0" eaLnBrk="0" fontAlgn="base" hangingPunct="0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11.xls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3.xls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11" Type="http://schemas.openxmlformats.org/officeDocument/2006/relationships/oleObject" Target="../embeddings/Microsoft_Excel_97-2003_Worksheet14.xls"/><Relationship Id="rId5" Type="http://schemas.openxmlformats.org/officeDocument/2006/relationships/oleObject" Target="../embeddings/Microsoft_Excel_97-2003_Worksheet12.xls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lum bright="42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42000" contrast="-74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38313" y="3048000"/>
            <a:ext cx="53149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INSTITUT FÜR DEN SOZIALEN WOHNBAU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LANDES SÜDTIROL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2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ISTITUTO PER L‘EDILIZIA SOCIALE 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DELLA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PROVINCIA AUTONOMA DI BOLZANO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96963" y="609600"/>
            <a:ext cx="69215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HAUSHALTSVORANSCHLAG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32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BILANCIO DI PREVISIONE 2014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026"/>
          <p:cNvSpPr txBox="1">
            <a:spLocks noChangeArrowheads="1"/>
          </p:cNvSpPr>
          <p:nvPr/>
        </p:nvSpPr>
        <p:spPr bwMode="auto">
          <a:xfrm>
            <a:off x="152400" y="533400"/>
            <a:ext cx="883920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AUSSERORDENTLICHE INSTANDHALTUNG 2014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MANUTENZIONE STRAORDINARIA 2014</a:t>
            </a:r>
            <a:endParaRPr lang="en-GB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19459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90445"/>
              </p:ext>
            </p:extLst>
          </p:nvPr>
        </p:nvGraphicFramePr>
        <p:xfrm>
          <a:off x="685800" y="2438400"/>
          <a:ext cx="7823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Worksheet" r:id="rId5" imgW="4162520" imgH="1457325" progId="Excel.Sheet.8">
                  <p:embed/>
                </p:oleObj>
              </mc:Choice>
              <mc:Fallback>
                <p:oleObj name="Worksheet" r:id="rId5" imgW="4162520" imgH="1457325" progId="Excel.Shee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7823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39763" y="167005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GEWINN UND VERLUSTRECHNUNG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CONTO ECONOMICO</a:t>
            </a:r>
            <a:endParaRPr lang="en-GB" sz="1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4567" name="Group 4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07463"/>
              </p:ext>
            </p:extLst>
          </p:nvPr>
        </p:nvGraphicFramePr>
        <p:xfrm>
          <a:off x="381000" y="2590800"/>
          <a:ext cx="8382000" cy="3657600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Budget 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Gesamtleistung / Valore della Produzione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Betriebliche Aufw. / Costi della Produzione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61.371.000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-55.738.000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59.471.000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-50.607.000</a:t>
                      </a: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59.266.000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-58.527.000</a:t>
                      </a: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ERG.EIGEN.TÄTIGKEIT / RISULT.GEST.CARATT.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5.633.000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8.864.000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739.000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FINANZERFOLG / RISULTATO FINANZIARIO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-155.000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AUSSERORD.ERGEBNIS / RISULT.GEST.STR.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-60.000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ERG.VOR STEUERN / RISULT.ANTE IMPOSTE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5.593.000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8.839.000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524.000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STEUERN AUF EINKOMMEN / IMP.SUL REDDITO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-4.033.000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-4.077.000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-3.855.000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BILANZGEWINN / UTILE DI ESERCIZIO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1.560.000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4.762.000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-3.331.000</a:t>
                      </a: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67867"/>
              </p:ext>
            </p:extLst>
          </p:nvPr>
        </p:nvGraphicFramePr>
        <p:xfrm>
          <a:off x="1892300" y="2060575"/>
          <a:ext cx="5359400" cy="317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Worksheet" r:id="rId5" imgW="4714875" imgH="2714625" progId="Excel.Sheet.8">
                  <p:embed/>
                </p:oleObj>
              </mc:Choice>
              <mc:Fallback>
                <p:oleObj name="Worksheet" r:id="rId5" imgW="4714875" imgH="2714625" progId="Excel.Sheet.8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060575"/>
                        <a:ext cx="5359400" cy="317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Rectangle 2051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ENTWICKLUNG DER </a:t>
            </a: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ERTRÄGE</a:t>
            </a:r>
            <a:endParaRPr lang="en-GB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SVILUPPO DEI RICAVI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739390"/>
              </p:ext>
            </p:extLst>
          </p:nvPr>
        </p:nvGraphicFramePr>
        <p:xfrm>
          <a:off x="228600" y="2133600"/>
          <a:ext cx="871220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Worksheet" r:id="rId5" imgW="8705832" imgH="3381439" progId="Excel.Sheet.8">
                  <p:embed/>
                </p:oleObj>
              </mc:Choice>
              <mc:Fallback>
                <p:oleObj name="Worksheet" r:id="rId5" imgW="8705832" imgH="3381439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712200" cy="338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28600" y="533400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ALLGEMEINER AUFWAND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GENERALI</a:t>
            </a:r>
            <a:endParaRPr lang="en-GB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023098"/>
              </p:ext>
            </p:extLst>
          </p:nvPr>
        </p:nvGraphicFramePr>
        <p:xfrm>
          <a:off x="457200" y="2514600"/>
          <a:ext cx="8305800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Worksheet" r:id="rId5" imgW="7772275" imgH="1952530" progId="Excel.Sheet.8">
                  <p:embed/>
                </p:oleObj>
              </mc:Choice>
              <mc:Fallback>
                <p:oleObj name="Worksheet" r:id="rId5" imgW="7772275" imgH="19525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8305800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AUFWAND FÜR DIE GEBÄUDEVERWALTUNG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DI AMMINISTRAZIONE DEGLI STABILI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804182"/>
              </p:ext>
            </p:extLst>
          </p:nvPr>
        </p:nvGraphicFramePr>
        <p:xfrm>
          <a:off x="457200" y="1981200"/>
          <a:ext cx="83058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Worksheet" r:id="rId5" imgW="9258193" imgH="4429164" progId="Excel.Sheet.8">
                  <p:embed/>
                </p:oleObj>
              </mc:Choice>
              <mc:Fallback>
                <p:oleObj name="Worksheet" r:id="rId5" imgW="9258193" imgH="442916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3058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04800" y="5334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PERSONALKOSTEN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PER IL PERSONALE</a:t>
            </a:r>
            <a:endParaRPr lang="en-GB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SITUATION DER ZAHLUNGSRÜCKSTÄNDE</a:t>
            </a:r>
            <a:b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AM 31/10/2013</a:t>
            </a: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SITUAZIONE MOROSITÁ AL 31/10/2013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762000" y="2895600"/>
          <a:ext cx="76835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Worksheet" r:id="rId5" imgW="4152805" imgH="1495330" progId="Excel.Sheet.8">
                  <p:embed/>
                </p:oleObj>
              </mc:Choice>
              <mc:Fallback>
                <p:oleObj name="Worksheet" r:id="rId5" imgW="4152805" imgH="149533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7683500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ZUSAMMENSETZUNG DER RÜCKSTÄNDE</a:t>
            </a: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COMPOSIZIONE MOROSITÁ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81000" y="2514600"/>
          <a:ext cx="83566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Worksheet" r:id="rId5" imgW="6334220" imgH="2085975" progId="Excel.Sheet.8">
                  <p:embed/>
                </p:oleObj>
              </mc:Choice>
              <mc:Fallback>
                <p:oleObj name="Worksheet" r:id="rId5" imgW="6334220" imgH="208597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356600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73152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bIns="180000">
            <a:spAutoFit/>
          </a:bodyPr>
          <a:lstStyle>
            <a:lvl1pPr eaLnBrk="0" hangingPunct="0"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 typeface="Times New Roman" pitchFamily="18" charset="0"/>
              <a:buNone/>
            </a:pPr>
            <a:r>
              <a:rPr lang="de-DE" altLang="en-US" sz="2000" b="1">
                <a:solidFill>
                  <a:srgbClr val="CC0000"/>
                </a:solidFill>
                <a:latin typeface="Arial" charset="0"/>
              </a:rPr>
              <a:t>Aussenstände - Arretrati</a:t>
            </a:r>
            <a:endParaRPr lang="it-IT" altLang="en-US" sz="2000" b="1">
              <a:solidFill>
                <a:srgbClr val="CC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Verhältnis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fällige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Rechnungen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: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Aussenstände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im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Jahresvergleich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/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Relazione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fatture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scadute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morositá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rapporto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annuale</a:t>
            </a: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Stand /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situazione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al 31/10/2013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09600" y="3657600"/>
          <a:ext cx="7874000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Worksheet" r:id="rId5" imgW="4581430" imgH="1523905" progId="Excel.Sheet.8">
                  <p:embed/>
                </p:oleObj>
              </mc:Choice>
              <mc:Fallback>
                <p:oleObj name="Worksheet" r:id="rId5" imgW="4581430" imgH="152390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7874000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Group 4"/>
          <p:cNvGraphicFramePr>
            <a:graphicFrameLocks noGrp="1"/>
          </p:cNvGraphicFramePr>
          <p:nvPr/>
        </p:nvGraphicFramePr>
        <p:xfrm>
          <a:off x="609600" y="2895600"/>
          <a:ext cx="7848600" cy="557213"/>
        </p:xfrm>
        <a:graphic>
          <a:graphicData uri="http://schemas.openxmlformats.org/drawingml/2006/table">
            <a:tbl>
              <a:tblPr/>
              <a:tblGrid>
                <a:gridCol w="5715000"/>
                <a:gridCol w="2133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Neue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Aussenstände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2013: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Nuova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morositá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2013: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€ 2.003.538,41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ZUSAMMENSETZUNG DER RÜCKSTÄNDE</a:t>
            </a: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COMPOSIZIONE MOROSITÁ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85800" y="3352800"/>
          <a:ext cx="46355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Worksheet" r:id="rId5" imgW="2305145" imgH="1162145" progId="Excel.Sheet.8">
                  <p:embed/>
                </p:oleObj>
              </mc:Choice>
              <mc:Fallback>
                <p:oleObj name="Worksheet" r:id="rId5" imgW="2305145" imgH="116214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4635500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3152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bIns="180000">
            <a:spAutoFit/>
          </a:bodyPr>
          <a:lstStyle>
            <a:lvl1pPr eaLnBrk="0" hangingPunct="0">
              <a:spcBef>
                <a:spcPts val="800"/>
              </a:spcBef>
              <a:buChar char="•"/>
              <a:defRPr sz="32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defRPr sz="28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 typeface="Times New Roman" pitchFamily="18" charset="0"/>
              <a:buNone/>
            </a:pPr>
            <a:r>
              <a:rPr lang="de-DE" altLang="en-US" sz="2000" b="1">
                <a:solidFill>
                  <a:srgbClr val="CC0000"/>
                </a:solidFill>
                <a:latin typeface="Arial" charset="0"/>
              </a:rPr>
              <a:t>Situation am 31/10/2013 - Situazione al 31/10/2013</a:t>
            </a:r>
            <a:endParaRPr lang="it-IT" altLang="en-US" sz="2000" b="1">
              <a:solidFill>
                <a:srgbClr val="CC0000"/>
              </a:solidFill>
              <a:latin typeface="Arial" charset="0"/>
            </a:endParaRP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85800" y="5715000"/>
          <a:ext cx="678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Worksheet" r:id="rId8" imgW="3438430" imgH="352330" progId="Excel.Sheet.8">
                  <p:embed/>
                </p:oleObj>
              </mc:Choice>
              <mc:Fallback>
                <p:oleObj name="Worksheet" r:id="rId8" imgW="3438430" imgH="35233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15000"/>
                        <a:ext cx="6781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85800" y="2514600"/>
          <a:ext cx="678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Worksheet" r:id="rId11" imgW="3438430" imgH="342900" progId="Excel.Sheet.8">
                  <p:embed/>
                </p:oleObj>
              </mc:Choice>
              <mc:Fallback>
                <p:oleObj name="Worksheet" r:id="rId11" imgW="3438430" imgH="3429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678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304800" y="533400"/>
            <a:ext cx="85344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graphicFrame>
        <p:nvGraphicFramePr>
          <p:cNvPr id="82947" name="Group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24716"/>
              </p:ext>
            </p:extLst>
          </p:nvPr>
        </p:nvGraphicFramePr>
        <p:xfrm>
          <a:off x="609600" y="2057400"/>
          <a:ext cx="8001000" cy="4333999"/>
        </p:xfrm>
        <a:graphic>
          <a:graphicData uri="http://schemas.openxmlformats.org/drawingml/2006/table">
            <a:tbl>
              <a:tblPr/>
              <a:tblGrid>
                <a:gridCol w="4343400"/>
                <a:gridCol w="1828800"/>
                <a:gridCol w="1828800"/>
              </a:tblGrid>
              <a:tr h="68483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05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VERWENDUNGEN/IMPIEGHI: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Anlagevermögen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Immobilizzazioni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Umlaufvermögen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Capitale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circolante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1.271.301.000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68.974.000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1.210.791.000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78.129.000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TOT. VERWENDUNGEN /IMPIEGHI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1.340.275.000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1.288.920.000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9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HERKÜNFTE/FONTI: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Reinvermögen/Capitale proprio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Fonds Risiken-Lasten/F.rischi-oneri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Abfertigungen für Arbeiter/T.F.R.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Fremdkapital/Finanziamenti da terzi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1.292.366.000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2.658.000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8.574.000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31.977.000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1.248.081.000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1.925.000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7.974.000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32.498.000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3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TOT. HERKÜNFTE/FONTI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1.340.275.000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1.288.920.000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Line 1055"/>
          <p:cNvSpPr>
            <a:spLocks noChangeShapeType="1"/>
          </p:cNvSpPr>
          <p:nvPr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6" name="Line 1056"/>
          <p:cNvSpPr>
            <a:spLocks noChangeShapeType="1"/>
          </p:cNvSpPr>
          <p:nvPr/>
        </p:nvSpPr>
        <p:spPr bwMode="auto">
          <a:xfrm>
            <a:off x="533400" y="5867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93216"/>
              </p:ext>
            </p:extLst>
          </p:nvPr>
        </p:nvGraphicFramePr>
        <p:xfrm>
          <a:off x="431800" y="471488"/>
          <a:ext cx="8128000" cy="618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447088" cy="98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ENTWICKLUNG AUSZAHLUNG WOHNGELD 2004 – 2014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EROGAZIONE SUSSIDIO CASA 2004 - 2014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84613" y="5257800"/>
            <a:ext cx="11318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1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Jahr / anno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876300" y="2057400"/>
            <a:ext cx="7543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r>
              <a:rPr lang="en-GB" sz="2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Vielen Dank für die Aufmerksamkeit</a:t>
            </a:r>
          </a:p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endParaRPr lang="en-GB" sz="2800" b="1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r>
              <a:rPr lang="en-GB" sz="2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Grazie per l`attenzione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26064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83152"/>
              </p:ext>
            </p:extLst>
          </p:nvPr>
        </p:nvGraphicFramePr>
        <p:xfrm>
          <a:off x="354646" y="1556792"/>
          <a:ext cx="8439472" cy="4897572"/>
        </p:xfrm>
        <a:graphic>
          <a:graphicData uri="http://schemas.openxmlformats.org/drawingml/2006/table">
            <a:tbl>
              <a:tblPr/>
              <a:tblGrid>
                <a:gridCol w="4526626"/>
                <a:gridCol w="1304282"/>
                <a:gridCol w="1304282"/>
                <a:gridCol w="1304282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B. ANLAGEVERMÖGEN / IMMOBILIZZAZIONI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Immaterielle Anlagewerte /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Immobiliz.immateriali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: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Konzessionen, Lizenzen, Warenzeichen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u.ä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Rechte und Werte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concessioni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,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licenze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,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marchi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diritti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simili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120.772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(Oberflächenrecht) / altre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9.271.000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9.651.000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10.029.634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IMMAT.ALNAGEWERTE / TOT.IMMOBILIZZ.IMMAT.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9.378.000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9.733.000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10.150.406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II. Sachanlagen /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Immobilizzazioni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materiali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: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07"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Grundstücke und Bauten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terreni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fabbricati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1.191.714.000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1.162.044.000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1.132.865.488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8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technische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Anlagen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und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Maschinen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/ impianti e macchinari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240.000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270.000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299.751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Betriebs-und Geschäftsausstattung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attrezzatura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industriali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commerciali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24.476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Güter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altri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beni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272.000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742.000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1.140.401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im Entstehen befindliches Anlagevermögen und geleistete Anzahlungen / immobilizzazioni in corso e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69.668.000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37.985.000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43.796.041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6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SACHANLAGEN / TOT.IMMOBILIZZ.MATERIALI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1.261.923.000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1.201.058.000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1.178.126.157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ANLAGEVERMÖGEN / TOT.IMMOBILIZZAZ.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1.271.301.000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1.210.791.000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1.188.276.563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54866"/>
              </p:ext>
            </p:extLst>
          </p:nvPr>
        </p:nvGraphicFramePr>
        <p:xfrm>
          <a:off x="381000" y="1905000"/>
          <a:ext cx="8382000" cy="4394461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047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C. UMLAUFVERMÖGEN / ATT.CIRCOLANTE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Vorräte / Rimanenze: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geleistete Anzahlungen /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10.967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VORRÄTE / TOTALE RIMANENZE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10.967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II. Forderungen / Crediti: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Benützer und Kunden / verso utenti e clienti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20.570.000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23.900.000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18.694.023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die Auton.Prov.Bozen / verso la Prov.Auton.Bolzano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33.080.000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36.124.000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36.558.549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Steuerguthaben / crediti tributari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237.000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299.000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201.475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andere / verso altri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1.840.000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3.100.000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891.052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FORDERUNGEN / TOTALE CREDITI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55.757.000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63.423.000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56.345.099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IV. Flüssige Mittel / Disponibilitá liquide: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Einlagen bei Schatzamt / depositi presso Tesoreria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13.232.000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14.691.000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21.816.868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FLÜSSIGE MITTEL / TOT.DISPONIBILITÁ LIQUIDE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13.232.000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14.691.000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21.816.868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UMLAUFVERMÖGEN / TOT.ATT.CIRCOL.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68.974.000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78.129.000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78.172.934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53295"/>
              </p:ext>
            </p:extLst>
          </p:nvPr>
        </p:nvGraphicFramePr>
        <p:xfrm>
          <a:off x="381000" y="1905000"/>
          <a:ext cx="8382000" cy="3495677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A. REINVERMÖGEN / PATRIMONIO NETTO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Dotationskapital / Capitale di dotazione: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42.316.000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42.316.000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42.315.883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III. Aufwertungsrücklagen / Riserve di rivalutazione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11.486.000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11.486.000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11.485.648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VI. Satzungs-und reglementsmäßige Rücklagen / Riserve statutarie e regolamentari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86.084.000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81.322.000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79.446.403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VII. Sonstige Rücklagen / altre riserve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1.125.183.000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1.095.070.000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1.078.046.025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freiwillige Rücklagen / riserve facoltative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38.247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Rücklagen aus Zuschüssen / riserva per finanziam.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1.150.882.000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1.108.157.000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1.084.424.358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IX.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Utili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(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perdite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)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dell´esercizio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1.560.000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4.762.000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1.875.243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REINVERMÖGEN / TOT.PATRIM.NETTO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1.292.366.000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1.248.081.000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1.219.585.783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2014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2014</a:t>
            </a:r>
          </a:p>
        </p:txBody>
      </p:sp>
      <p:graphicFrame>
        <p:nvGraphicFramePr>
          <p:cNvPr id="59777" name="Group 1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70025"/>
              </p:ext>
            </p:extLst>
          </p:nvPr>
        </p:nvGraphicFramePr>
        <p:xfrm>
          <a:off x="381000" y="1905000"/>
          <a:ext cx="8382000" cy="3849688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175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2012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9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B. FONDS FÜR RISIKEN UND LASTEN / FONDI PER RISCHI E ONERI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2.658.000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1.925.000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1.396.520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9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C. ABFERTIGUNGEN FÜR ARBEITNEHMER / TRATTAM.FINE RAPPORTO LAV.SUBORDIN.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8.574.000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7.974.000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7.603.633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D. VERBINDLICHKEITEN / DEBITI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31.977.000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26.240.000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33.408.486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an andere Kreditgeber / debiti verso altri finanziatori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487.000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946.000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1.540.965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erhaltene Anzahlungen /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4.300.000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2..800.000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5.733.449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gegenüber Lieferanten / debiti verso fornitori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16.500.000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12.100.000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16.409.369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aus Abgaben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560.000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635.000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260.256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Verbindlichkeiten / altri debiti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10.130.000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9.759.000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9.464.196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FREMDKAPITAL / TOT.CAPITALE DI TERZI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43.209.000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36.139.000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42.408.639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33933"/>
              </p:ext>
            </p:extLst>
          </p:nvPr>
        </p:nvGraphicFramePr>
        <p:xfrm>
          <a:off x="749299" y="2996952"/>
          <a:ext cx="7624763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Worksheet" r:id="rId5" imgW="3733895" imgH="885825" progId="Excel.Sheet.8">
                  <p:embed/>
                </p:oleObj>
              </mc:Choice>
              <mc:Fallback>
                <p:oleObj name="Worksheet" r:id="rId5" imgW="3733895" imgH="885825" progId="Excel.Shee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99" y="2996952"/>
                        <a:ext cx="7624763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1679910" y="533400"/>
            <a:ext cx="5763542" cy="169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BAUTÄTIGKEITSSPESEN 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SPESE ATTIVITÁ COSTRUTTIVA </a:t>
            </a:r>
            <a:endParaRPr lang="en-GB" sz="28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2014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133600" y="533400"/>
            <a:ext cx="47625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WAS BAUEN WIR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INTERVENTI COSTRUTTIVI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94050"/>
              </p:ext>
            </p:extLst>
          </p:nvPr>
        </p:nvGraphicFramePr>
        <p:xfrm>
          <a:off x="1066800" y="2667000"/>
          <a:ext cx="69342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Worksheet" r:id="rId5" imgW="2857500" imgH="1152430" progId="Excel.Sheet.8">
                  <p:embed/>
                </p:oleObj>
              </mc:Choice>
              <mc:Fallback>
                <p:oleObj name="Worksheet" r:id="rId5" imgW="2857500" imgH="11524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67000"/>
                        <a:ext cx="6934200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904532"/>
              </p:ext>
            </p:extLst>
          </p:nvPr>
        </p:nvGraphicFramePr>
        <p:xfrm>
          <a:off x="914400" y="2667000"/>
          <a:ext cx="7315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Worksheet" r:id="rId5" imgW="3657600" imgH="1381030" progId="Excel.Sheet.8">
                  <p:embed/>
                </p:oleObj>
              </mc:Choice>
              <mc:Fallback>
                <p:oleObj name="Worksheet" r:id="rId5" imgW="3657600" imgH="13810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7315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76400" y="533400"/>
            <a:ext cx="57483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WO BAUEN WIR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DOVE SONO I NOSTRI CANTIERI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Bildschirmpräsentation (4:3)</PresentationFormat>
  <Paragraphs>315</Paragraphs>
  <Slides>21</Slides>
  <Notes>21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Standarddesign</vt:lpstr>
      <vt:lpstr>1_Standarddesign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stun</cp:lastModifiedBy>
  <cp:revision>420</cp:revision>
  <dcterms:modified xsi:type="dcterms:W3CDTF">2014-01-20T16:31:40Z</dcterms:modified>
</cp:coreProperties>
</file>